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E1444B7-764E-421A-BE99-C60A32D9A53A}">
          <p14:sldIdLst>
            <p14:sldId id="256"/>
            <p14:sldId id="257"/>
            <p14:sldId id="258"/>
            <p14:sldId id="259"/>
            <p14:sldId id="260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388242230590739E-2"/>
          <c:y val="9.564092699762694E-2"/>
          <c:w val="0.83854758644299898"/>
          <c:h val="0.803062414365420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HbA1c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errBars>
            <c:errBarType val="plus"/>
            <c:errValType val="percentage"/>
            <c:noEndCap val="0"/>
            <c:val val="15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Pre CSII</c:v>
                </c:pt>
                <c:pt idx="1">
                  <c:v>3 meseca posle CSII</c:v>
                </c:pt>
                <c:pt idx="2">
                  <c:v>6 meseci posle CSII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9.52</c:v>
                </c:pt>
                <c:pt idx="1">
                  <c:v>7.4</c:v>
                </c:pt>
                <c:pt idx="2">
                  <c:v>7.3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517-40BA-956C-4AC41C32E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529049488"/>
        <c:axId val="-1529054928"/>
      </c:barChart>
      <c:catAx>
        <c:axId val="-1529049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-1529054928"/>
        <c:crosses val="autoZero"/>
        <c:auto val="1"/>
        <c:lblAlgn val="ctr"/>
        <c:lblOffset val="100"/>
        <c:noMultiLvlLbl val="0"/>
      </c:catAx>
      <c:valAx>
        <c:axId val="-1529054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29049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81077399292479746"/>
          <c:y val="9.0477917367025956E-2"/>
          <c:w val="0.10468494427327019"/>
          <c:h val="0.13561162106919758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057093338110132E-2"/>
          <c:y val="4.4422078819094976E-2"/>
          <c:w val="0.93635396161417328"/>
          <c:h val="0.7424239733191246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 CSII</c:v>
                </c:pt>
              </c:strCache>
            </c:strRef>
          </c:tx>
          <c:spPr>
            <a:ln w="50800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Pre doručka</c:v>
                </c:pt>
                <c:pt idx="1">
                  <c:v>2h nakon doručka</c:v>
                </c:pt>
                <c:pt idx="2">
                  <c:v>Pre ručka</c:v>
                </c:pt>
                <c:pt idx="3">
                  <c:v>2h nakon ručka</c:v>
                </c:pt>
                <c:pt idx="4">
                  <c:v>Pre večere</c:v>
                </c:pt>
                <c:pt idx="5">
                  <c:v>2h nakon večere</c:v>
                </c:pt>
                <c:pt idx="6">
                  <c:v>Pred spavanje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9.67</c:v>
                </c:pt>
                <c:pt idx="1">
                  <c:v>10.42</c:v>
                </c:pt>
                <c:pt idx="2">
                  <c:v>8.86</c:v>
                </c:pt>
                <c:pt idx="3">
                  <c:v>8.8699999999999992</c:v>
                </c:pt>
                <c:pt idx="4">
                  <c:v>9.14</c:v>
                </c:pt>
                <c:pt idx="5">
                  <c:v>8.75</c:v>
                </c:pt>
                <c:pt idx="6">
                  <c:v>10.37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AE54-4A26-9A0E-BE698BFCB8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 meseca posle CSII</c:v>
                </c:pt>
              </c:strCache>
            </c:strRef>
          </c:tx>
          <c:spPr>
            <a:ln w="50800" cap="rnd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Pre doručka</c:v>
                </c:pt>
                <c:pt idx="1">
                  <c:v>2h nakon doručka</c:v>
                </c:pt>
                <c:pt idx="2">
                  <c:v>Pre ručka</c:v>
                </c:pt>
                <c:pt idx="3">
                  <c:v>2h nakon ručka</c:v>
                </c:pt>
                <c:pt idx="4">
                  <c:v>Pre večere</c:v>
                </c:pt>
                <c:pt idx="5">
                  <c:v>2h nakon večere</c:v>
                </c:pt>
                <c:pt idx="6">
                  <c:v>Pred spavanje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8.58</c:v>
                </c:pt>
                <c:pt idx="1">
                  <c:v>9.1300000000000008</c:v>
                </c:pt>
                <c:pt idx="2">
                  <c:v>7.76</c:v>
                </c:pt>
                <c:pt idx="3">
                  <c:v>7.17</c:v>
                </c:pt>
                <c:pt idx="4">
                  <c:v>6.86</c:v>
                </c:pt>
                <c:pt idx="5">
                  <c:v>6.94</c:v>
                </c:pt>
                <c:pt idx="6">
                  <c:v>7.46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AE54-4A26-9A0E-BE698BFCB89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6 Months After CSII</c:v>
                </c:pt>
              </c:strCache>
            </c:strRef>
          </c:tx>
          <c:spPr>
            <a:ln w="50800" cap="rnd">
              <a:solidFill>
                <a:schemeClr val="accent3"/>
              </a:solidFill>
              <a:prstDash val="dashDot"/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Pre doručka</c:v>
                </c:pt>
                <c:pt idx="1">
                  <c:v>2h nakon doručka</c:v>
                </c:pt>
                <c:pt idx="2">
                  <c:v>Pre ručka</c:v>
                </c:pt>
                <c:pt idx="3">
                  <c:v>2h nakon ručka</c:v>
                </c:pt>
                <c:pt idx="4">
                  <c:v>Pre večere</c:v>
                </c:pt>
                <c:pt idx="5">
                  <c:v>2h nakon večere</c:v>
                </c:pt>
                <c:pt idx="6">
                  <c:v>Pred spavanje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7.37</c:v>
                </c:pt>
                <c:pt idx="1">
                  <c:v>8.19</c:v>
                </c:pt>
                <c:pt idx="2">
                  <c:v>8.11</c:v>
                </c:pt>
                <c:pt idx="3">
                  <c:v>8.1199999999999992</c:v>
                </c:pt>
                <c:pt idx="4">
                  <c:v>7.14</c:v>
                </c:pt>
                <c:pt idx="5">
                  <c:v>7.57</c:v>
                </c:pt>
                <c:pt idx="6">
                  <c:v>7.26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AE54-4A26-9A0E-BE698BFCB8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529053296"/>
        <c:axId val="-1529054384"/>
      </c:lineChart>
      <c:catAx>
        <c:axId val="-1529053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-1529054384"/>
        <c:crosses val="autoZero"/>
        <c:auto val="1"/>
        <c:lblAlgn val="ctr"/>
        <c:lblOffset val="100"/>
        <c:noMultiLvlLbl val="0"/>
      </c:catAx>
      <c:valAx>
        <c:axId val="-1529054384"/>
        <c:scaling>
          <c:orientation val="minMax"/>
          <c:min val="4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29053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bg2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50081783255354"/>
          <c:y val="0.11782351501879991"/>
          <c:w val="0.76794869586614178"/>
          <c:h val="0.793891375867902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Srednja vrednost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Pre CSII</c:v>
                </c:pt>
                <c:pt idx="1">
                  <c:v>3 meseca posle CSII</c:v>
                </c:pt>
                <c:pt idx="2">
                  <c:v>6 meseci posle CSII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9.42</c:v>
                </c:pt>
                <c:pt idx="1">
                  <c:v>7.96</c:v>
                </c:pt>
                <c:pt idx="2">
                  <c:v>7.57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975-4DE9-8FE8-10AEDED43E3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Pre CSII</c:v>
                </c:pt>
                <c:pt idx="1">
                  <c:v>3 meseca posle CSII</c:v>
                </c:pt>
                <c:pt idx="2">
                  <c:v>6 meseci posle CSII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3.47</c:v>
                </c:pt>
                <c:pt idx="1">
                  <c:v>2.23</c:v>
                </c:pt>
                <c:pt idx="2">
                  <c:v>2.6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975-4DE9-8FE8-10AEDED43E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529051664"/>
        <c:axId val="-1529050576"/>
      </c:barChart>
      <c:catAx>
        <c:axId val="-1529051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-1529050576"/>
        <c:crosses val="autoZero"/>
        <c:auto val="1"/>
        <c:lblAlgn val="ctr"/>
        <c:lblOffset val="100"/>
        <c:noMultiLvlLbl val="0"/>
      </c:catAx>
      <c:valAx>
        <c:axId val="-1529050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529051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9211590399026199"/>
          <c:y val="0.10483924714650988"/>
          <c:w val="0.10115533112708737"/>
          <c:h val="0.18876699534717828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93861697954201"/>
          <c:y val="0.10841441133399646"/>
          <c:w val="0.884061383020458"/>
          <c:h val="0.766908820658718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CV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plus"/>
            <c:errValType val="percentage"/>
            <c:noEndCap val="0"/>
            <c:val val="15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Pre CSII</c:v>
                </c:pt>
                <c:pt idx="1">
                  <c:v>3 meseca posle CSII</c:v>
                </c:pt>
                <c:pt idx="2">
                  <c:v>6 meseci posle CSII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37</c:v>
                </c:pt>
                <c:pt idx="1">
                  <c:v>28</c:v>
                </c:pt>
                <c:pt idx="2">
                  <c:v>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1B8-43E9-A4F1-F4D601018C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454612192"/>
        <c:axId val="-1454623616"/>
      </c:barChart>
      <c:catAx>
        <c:axId val="-1454612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-1454623616"/>
        <c:crosses val="autoZero"/>
        <c:auto val="1"/>
        <c:lblAlgn val="ctr"/>
        <c:lblOffset val="100"/>
        <c:noMultiLvlLbl val="0"/>
      </c:catAx>
      <c:valAx>
        <c:axId val="-1454623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54612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92111225227281368"/>
          <c:y val="0.10541762858560691"/>
          <c:w val="7.4056829852790135E-2"/>
          <c:h val="8.6494412414303126E-2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54441437007874"/>
          <c:y val="7.9146033517099312E-2"/>
          <c:w val="0.85879281496062987"/>
          <c:h val="0.809857507867824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MAGE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errBars>
            <c:errBarType val="plus"/>
            <c:errValType val="percentage"/>
            <c:noEndCap val="0"/>
            <c:val val="15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Sheet1!$A$2:$A$4</c:f>
              <c:strCache>
                <c:ptCount val="3"/>
                <c:pt idx="0">
                  <c:v>Before CSII</c:v>
                </c:pt>
                <c:pt idx="1">
                  <c:v>3 months after CSII</c:v>
                </c:pt>
                <c:pt idx="2">
                  <c:v>6 months after CSII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7.4</c:v>
                </c:pt>
                <c:pt idx="1">
                  <c:v>5.12</c:v>
                </c:pt>
                <c:pt idx="2">
                  <c:v>5.29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D26-4DFD-B6C8-C768231A6E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454619264"/>
        <c:axId val="-1454613824"/>
      </c:barChart>
      <c:catAx>
        <c:axId val="-145461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-1454613824"/>
        <c:crosses val="autoZero"/>
        <c:auto val="1"/>
        <c:lblAlgn val="ctr"/>
        <c:lblOffset val="100"/>
        <c:noMultiLvlLbl val="0"/>
      </c:catAx>
      <c:valAx>
        <c:axId val="-1454613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54619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87033321921716311"/>
          <c:y val="7.6280424180203102E-2"/>
          <c:w val="9.9473544067861089E-2"/>
          <c:h val="9.1579590474210965E-2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100" b="0" i="0" u="none" strike="noStrike" baseline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Broj</a:t>
            </a:r>
            <a:r>
              <a:rPr lang="en-US" sz="1100" b="0" i="0" u="none" strike="noStrike" baseline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0" i="0" u="none" strike="noStrike" baseline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hipoglikemija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plus"/>
            <c:errValType val="percentage"/>
            <c:noEndCap val="0"/>
            <c:val val="15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Sheet1!$A$2:$A$3</c:f>
              <c:strCache>
                <c:ptCount val="2"/>
                <c:pt idx="0">
                  <c:v>Pre CSII</c:v>
                </c:pt>
                <c:pt idx="1">
                  <c:v>6 months after CSII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6.17</c:v>
                </c:pt>
                <c:pt idx="1">
                  <c:v>1.43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33-4CD5-BB05-86D697CB91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454623072"/>
        <c:axId val="-1454622528"/>
      </c:barChart>
      <c:catAx>
        <c:axId val="-1454623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-1454622528"/>
        <c:crosses val="autoZero"/>
        <c:auto val="1"/>
        <c:lblAlgn val="ctr"/>
        <c:lblOffset val="100"/>
        <c:noMultiLvlLbl val="0"/>
      </c:catAx>
      <c:valAx>
        <c:axId val="-1454622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5462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0.73321</cdr:x>
      <cdr:y>0.22801</cdr:y>
    </cdr:from>
    <cdr:to>
      <cdr:x>0.82016</cdr:x>
      <cdr:y>0.43816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710188" y="992131"/>
          <a:ext cx="914331" cy="9144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2400" b="1" dirty="0" smtClean="0"/>
            <a:t>*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1.90194E-7</cdr:x>
      <cdr:y>0.24783</cdr:y>
    </cdr:from>
    <cdr:to>
      <cdr:x>0.08696</cdr:x>
      <cdr:y>0.75217</cdr:y>
    </cdr:to>
    <cdr:sp macro="" textlink="">
      <cdr:nvSpPr>
        <cdr:cNvPr id="3" name="TextBox 2"/>
        <cdr:cNvSpPr txBox="1"/>
      </cdr:nvSpPr>
      <cdr:spPr>
        <a:xfrm xmlns:a="http://schemas.openxmlformats.org/drawingml/2006/main" rot="16200000">
          <a:off x="-640078" y="1718468"/>
          <a:ext cx="2194559" cy="914400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Koncentracija</a:t>
          </a:r>
          <a:r>
            <a:rPr lang="en-US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HbA1c (%)</a:t>
          </a:r>
          <a:endParaRPr lang="en-US" dirty="0">
            <a:solidFill>
              <a:schemeClr val="tx1">
                <a:lumMod val="85000"/>
                <a:lumOff val="1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0.45652</cdr:x>
      <cdr:y>0.22621</cdr:y>
    </cdr:from>
    <cdr:to>
      <cdr:x>0.54348</cdr:x>
      <cdr:y>0.43636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800582" y="984301"/>
          <a:ext cx="914436" cy="9144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400" b="1" dirty="0" smtClean="0"/>
            <a:t>*</a:t>
          </a:r>
          <a:endParaRPr lang="en-US" sz="24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0.10629</cdr:x>
      <cdr:y>0.08283</cdr:y>
    </cdr:from>
    <cdr:to>
      <cdr:x>0.21879</cdr:x>
      <cdr:y>0.25158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17710" y="360431"/>
          <a:ext cx="1183005" cy="7342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*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0.24541</cdr:x>
      <cdr:y>0</cdr:y>
    </cdr:from>
    <cdr:to>
      <cdr:x>0.35791</cdr:x>
      <cdr:y>0.16875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80589" y="0"/>
          <a:ext cx="1183005" cy="7342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*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0.3875</cdr:x>
      <cdr:y>0.16741</cdr:y>
    </cdr:from>
    <cdr:to>
      <cdr:x>0.5</cdr:x>
      <cdr:y>0.33616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388241" y="949881"/>
          <a:ext cx="1274005" cy="9575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/>
            <a:t>*</a:t>
          </a:r>
        </a:p>
      </cdr:txBody>
    </cdr:sp>
  </cdr:relSizeAnchor>
  <cdr:relSizeAnchor xmlns:cdr="http://schemas.openxmlformats.org/drawingml/2006/chartDrawing">
    <cdr:from>
      <cdr:x>0.52018</cdr:x>
      <cdr:y>0.15749</cdr:y>
    </cdr:from>
    <cdr:to>
      <cdr:x>0.63268</cdr:x>
      <cdr:y>0.32624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890805" y="893611"/>
          <a:ext cx="1274006" cy="9575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*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0.65359</cdr:x>
      <cdr:y>0.14191</cdr:y>
    </cdr:from>
    <cdr:to>
      <cdr:x>0.76609</cdr:x>
      <cdr:y>0.31066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7401539" y="805226"/>
          <a:ext cx="1274006" cy="9575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*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0.78291</cdr:x>
      <cdr:y>0.1602</cdr:y>
    </cdr:from>
    <cdr:to>
      <cdr:x>0.89541</cdr:x>
      <cdr:y>0.32895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8866013" y="909004"/>
          <a:ext cx="1274006" cy="9575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*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0.9026</cdr:x>
      <cdr:y>0.03143</cdr:y>
    </cdr:from>
    <cdr:to>
      <cdr:x>0.97038</cdr:x>
      <cdr:y>0.1485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9491359" y="136780"/>
          <a:ext cx="712747" cy="5094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*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</cdr:x>
      <cdr:y>0.46238</cdr:y>
    </cdr:from>
    <cdr:to>
      <cdr:x>0.08075</cdr:x>
      <cdr:y>0.75737</cdr:y>
    </cdr:to>
    <cdr:sp macro="" textlink="">
      <cdr:nvSpPr>
        <cdr:cNvPr id="9" name="TextBox 8"/>
        <cdr:cNvSpPr txBox="1"/>
      </cdr:nvSpPr>
      <cdr:spPr>
        <a:xfrm xmlns:a="http://schemas.openxmlformats.org/drawingml/2006/main" rot="16200000">
          <a:off x="-281108" y="2624137"/>
          <a:ext cx="1494803" cy="932587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dirty="0" err="1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Koncentracija</a:t>
          </a:r>
          <a:r>
            <a:rPr lang="en-US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glukoze</a:t>
          </a:r>
          <a:r>
            <a:rPr lang="en-US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dirty="0" err="1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mmol</a:t>
          </a:r>
          <a:r>
            <a:rPr lang="en-US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/L</a:t>
          </a:r>
          <a:r>
            <a:rPr lang="en-US" i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en-US" dirty="0">
            <a:solidFill>
              <a:schemeClr val="tx1">
                <a:lumMod val="85000"/>
                <a:lumOff val="1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0.53672</cdr:x>
      <cdr:y>0.61128</cdr:y>
    </cdr:from>
    <cdr:to>
      <cdr:x>0.64922</cdr:x>
      <cdr:y>0.78003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505016" y="3312008"/>
          <a:ext cx="1153894" cy="9143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dirty="0" smtClean="0"/>
            <a:t>*</a:t>
          </a:r>
          <a:endParaRPr lang="en-US" sz="2400" b="1" dirty="0"/>
        </a:p>
      </cdr:txBody>
    </cdr:sp>
  </cdr:relSizeAnchor>
  <cdr:relSizeAnchor xmlns:cdr="http://schemas.openxmlformats.org/drawingml/2006/chartDrawing">
    <cdr:from>
      <cdr:x>0.78744</cdr:x>
      <cdr:y>0.60122</cdr:y>
    </cdr:from>
    <cdr:to>
      <cdr:x>0.89994</cdr:x>
      <cdr:y>0.76997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8076613" y="3257491"/>
          <a:ext cx="1153894" cy="9143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dirty="0"/>
            <a:t>*</a:t>
          </a:r>
        </a:p>
      </cdr:txBody>
    </cdr:sp>
  </cdr:relSizeAnchor>
  <cdr:relSizeAnchor xmlns:cdr="http://schemas.openxmlformats.org/drawingml/2006/chartDrawing">
    <cdr:from>
      <cdr:x>0.66212</cdr:x>
      <cdr:y>0.58892</cdr:y>
    </cdr:from>
    <cdr:to>
      <cdr:x>0.77462</cdr:x>
      <cdr:y>0.75767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381674" y="319115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0.04389</cdr:x>
      <cdr:y>0.56642</cdr:y>
    </cdr:from>
    <cdr:to>
      <cdr:x>0.15639</cdr:x>
      <cdr:y>0.73517</cdr:y>
    </cdr:to>
    <cdr:sp macro="" textlink="">
      <cdr:nvSpPr>
        <cdr:cNvPr id="6" name="TextBox 5"/>
        <cdr:cNvSpPr txBox="1"/>
      </cdr:nvSpPr>
      <cdr:spPr>
        <a:xfrm xmlns:a="http://schemas.openxmlformats.org/drawingml/2006/main" rot="16200000">
          <a:off x="569958" y="2949140"/>
          <a:ext cx="914310" cy="11538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dirty="0" err="1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Srednja</a:t>
          </a:r>
          <a:r>
            <a:rPr lang="en-US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vrednost</a:t>
          </a:r>
          <a:r>
            <a:rPr lang="en-US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en-US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SD </a:t>
          </a:r>
          <a:r>
            <a:rPr lang="en-US" dirty="0" err="1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glukoze</a:t>
          </a:r>
          <a:r>
            <a:rPr lang="en-US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dirty="0" err="1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mmol</a:t>
          </a:r>
          <a:r>
            <a:rPr lang="en-US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/L)</a:t>
          </a:r>
          <a:endParaRPr lang="en-US" dirty="0">
            <a:solidFill>
              <a:schemeClr val="tx1">
                <a:lumMod val="85000"/>
                <a:lumOff val="1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0.45379</cdr:x>
      <cdr:y>0.18015</cdr:y>
    </cdr:from>
    <cdr:to>
      <cdr:x>0.56629</cdr:x>
      <cdr:y>0.3489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4771884" y="818749"/>
          <a:ext cx="1183005" cy="7669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400" b="1" dirty="0" smtClean="0"/>
            <a:t>*</a:t>
          </a:r>
          <a:endParaRPr lang="en-US" sz="24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0.54558</cdr:x>
      <cdr:y>0.25694</cdr:y>
    </cdr:from>
    <cdr:to>
      <cdr:x>0.65808</cdr:x>
      <cdr:y>0.42569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37074" y="1118029"/>
          <a:ext cx="1183005" cy="7342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 smtClean="0"/>
            <a:t>*</a:t>
          </a:r>
          <a:endParaRPr lang="en-US" sz="14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0.52932</cdr:x>
      <cdr:y>0.29482</cdr:y>
    </cdr:from>
    <cdr:to>
      <cdr:x>0.64182</cdr:x>
      <cdr:y>0.46357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566123" y="1282871"/>
          <a:ext cx="1183005" cy="7342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*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0.81524</cdr:x>
      <cdr:y>0.27883</cdr:y>
    </cdr:from>
    <cdr:to>
      <cdr:x>0.92774</cdr:x>
      <cdr:y>0.44758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572688" y="1213300"/>
          <a:ext cx="1183005" cy="7342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 smtClean="0"/>
            <a:t>*</a:t>
          </a:r>
          <a:endParaRPr lang="en-US" sz="1400" b="1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0.73256</cdr:x>
      <cdr:y>0.69126</cdr:y>
    </cdr:from>
    <cdr:to>
      <cdr:x>0.84506</cdr:x>
      <cdr:y>0.86001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703301" y="3007925"/>
          <a:ext cx="1183005" cy="7342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 smtClean="0"/>
            <a:t>*</a:t>
          </a:r>
          <a:endParaRPr lang="en-US" sz="14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D5D2E-5FE7-4CFD-AD67-CE65DFDD8135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D099-4D09-4A8A-B8B7-E234C5FA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659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D5D2E-5FE7-4CFD-AD67-CE65DFDD8135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D099-4D09-4A8A-B8B7-E234C5FA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3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D5D2E-5FE7-4CFD-AD67-CE65DFDD8135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D099-4D09-4A8A-B8B7-E234C5FA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55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D5D2E-5FE7-4CFD-AD67-CE65DFDD8135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D099-4D09-4A8A-B8B7-E234C5FA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64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D5D2E-5FE7-4CFD-AD67-CE65DFDD8135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D099-4D09-4A8A-B8B7-E234C5FA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15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D5D2E-5FE7-4CFD-AD67-CE65DFDD8135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D099-4D09-4A8A-B8B7-E234C5FA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43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D5D2E-5FE7-4CFD-AD67-CE65DFDD8135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D099-4D09-4A8A-B8B7-E234C5FA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3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D5D2E-5FE7-4CFD-AD67-CE65DFDD8135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D099-4D09-4A8A-B8B7-E234C5FA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76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D5D2E-5FE7-4CFD-AD67-CE65DFDD8135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D099-4D09-4A8A-B8B7-E234C5FA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07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D5D2E-5FE7-4CFD-AD67-CE65DFDD8135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D099-4D09-4A8A-B8B7-E234C5FA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83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D5D2E-5FE7-4CFD-AD67-CE65DFDD8135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5D099-4D09-4A8A-B8B7-E234C5FA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37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D5D2E-5FE7-4CFD-AD67-CE65DFDD8135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5D099-4D09-4A8A-B8B7-E234C5FA5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268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93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109732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8794" y="6284890"/>
            <a:ext cx="114537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Grafikon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Koncentracija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HbA1c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molekula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mmol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/L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pre, tri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šest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meseci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terapije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insulinskom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pumpom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procenu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statističke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značajnosti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razlika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korišćen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Studentov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t-test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zavisne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uzorke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p&lt;0.01 u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odnosu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pumpe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897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749011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2580" y="6349285"/>
            <a:ext cx="1133515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Grafikon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Dnevna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glikemija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mmol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/L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pre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pre, tri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šest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meseci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terapije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insulinskom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pumpom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procenu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statističke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značajnosti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razlika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korišćen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Studentov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t-test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zavisne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uzorke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p&lt;0.05 u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odnosu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pumpe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410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30008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40158" y="6176963"/>
            <a:ext cx="12963805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Grafikon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Srednja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standardna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devijacija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1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mmol</a:t>
            </a:r>
            <a:r>
              <a:rPr lang="en-US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/L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dnevnih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glikemija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pre, tri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šest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meseci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terapije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insulinskom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pumpom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procenu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statističke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značajnosti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razlika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korišćen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Studentov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t-test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zavisne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uzorke</a:t>
            </a:r>
            <a:endPara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p&lt;0.05 u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odnosu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pre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pumpe</a:t>
            </a:r>
            <a:endPara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SD</a:t>
            </a:r>
            <a:r>
              <a:rPr lang="en-US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standardna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devijacija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937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07125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40913" y="6284890"/>
            <a:ext cx="113447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Grafikon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Koeficijent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varijacije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dnevnih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glikemija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pre, tri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šest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meseci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terapije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insulinskom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pumpom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procenu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statističke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značajnosti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razlika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korišćen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Studentov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t-test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zavisne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uzorke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p&lt;0.05 u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odnosu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pumpe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CV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koeficijent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varijacije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776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043002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25003" y="6176963"/>
            <a:ext cx="107067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Grafikon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Vrednosti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MAGE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parametra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pre, tri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šest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meseci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terapije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insulinskom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pumpom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procenu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statističke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značajnosti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razlika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korišćen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Studentov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t-test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zavisne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uzorke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p&lt;0.05 u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odnosu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pumpe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MAGE –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Amplitude of Glycemic Excursion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628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237588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43944" y="6349285"/>
            <a:ext cx="1146179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Grafikon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Učestalost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hipoglikemije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nedeljnom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nivou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šest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meseci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terapije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insulinskom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pumpom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procenu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statističke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značajnosti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razlika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korišćen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Studentov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t-test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zavisne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uzorke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p&lt;0.01 u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odnosu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 </a:t>
            </a:r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pumpe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567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288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Jovan Jozić</dc:creator>
  <cp:lastModifiedBy>Jovan Jozić</cp:lastModifiedBy>
  <cp:revision>9</cp:revision>
  <dcterms:created xsi:type="dcterms:W3CDTF">2019-10-24T16:10:20Z</dcterms:created>
  <dcterms:modified xsi:type="dcterms:W3CDTF">2019-10-25T13:52:55Z</dcterms:modified>
</cp:coreProperties>
</file>